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Blinker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XAt06xN+9+DXieHhN/1WSQUo0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linker-regular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Blinke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Нарисовать граф, где вершины – это маленькие копатычи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4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gif"/><Relationship Id="rId4" Type="http://schemas.openxmlformats.org/officeDocument/2006/relationships/image" Target="../media/image40.gif"/><Relationship Id="rId5" Type="http://schemas.openxmlformats.org/officeDocument/2006/relationships/image" Target="../media/image41.jpg"/><Relationship Id="rId6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2.jpg"/><Relationship Id="rId9" Type="http://schemas.openxmlformats.org/officeDocument/2006/relationships/image" Target="../media/image52.png"/><Relationship Id="rId5" Type="http://schemas.openxmlformats.org/officeDocument/2006/relationships/image" Target="../media/image17.jp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6.gif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51.gif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2" Type="http://schemas.openxmlformats.org/officeDocument/2006/relationships/image" Target="../media/image26.png"/><Relationship Id="rId9" Type="http://schemas.openxmlformats.org/officeDocument/2006/relationships/image" Target="../media/image31.jpg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5248273" y="707936"/>
            <a:ext cx="673963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Graph rendering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better layout extensive environment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копатыч и грабли - Coub - The Biggest Video Meme Platform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03" y="2303593"/>
            <a:ext cx="4466441" cy="390813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5441751" y="3013501"/>
            <a:ext cx="3457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Milana Vorobeva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Aleksandr Ershov</a:t>
            </a:r>
            <a:endParaRPr b="1" sz="19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441752" y="4077366"/>
            <a:ext cx="67396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Affiliation:                 ITMO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Scientific adviser:   Trifanov A.I., Ph.D., Associate 			      Professor,  REC Mathematics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Adviser:                    Senior researcher Danil Sagunov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5780090" y="5903893"/>
            <a:ext cx="567600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Under</a:t>
            </a:r>
            <a:r>
              <a:rPr lang="en-US" sz="18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JCP of </a:t>
            </a:r>
            <a:r>
              <a:rPr lang="en-US" sz="18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Graph Algorithm team STIL SRC RRI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493703" y="446326"/>
            <a:ext cx="44033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GraBLEE</a:t>
            </a:r>
            <a:endParaRPr b="1" sz="80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/>
          <p:nvPr/>
        </p:nvSpPr>
        <p:spPr>
          <a:xfrm>
            <a:off x="5274814" y="266609"/>
            <a:ext cx="27261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Analogues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735233" y="926462"/>
            <a:ext cx="1145676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There are no analogs that meet all the requirements of the team. As an analog option - Cytoscape itself, which is inconvenient for the reasons stated.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766438" y="3578124"/>
            <a:ext cx="1142556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GraBLEE is designed to work with large graphs. We use optimized instruments and can provide flexible styles customization</a:t>
            </a:r>
            <a:endParaRPr b="1" sz="32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slike icon on transparent background. 21013463 PNG"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697" y="2182670"/>
            <a:ext cx="1009095" cy="613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like icon on transparent background. 21013463 PNG" id="214" name="Google Shape;2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4815" y="2182670"/>
            <a:ext cx="1009095" cy="613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like icon on transparent background. 21013463 PNG" id="215" name="Google Shape;2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1933" y="2249369"/>
            <a:ext cx="1009095" cy="613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0"/>
          <p:cNvCxnSpPr/>
          <p:nvPr/>
        </p:nvCxnSpPr>
        <p:spPr>
          <a:xfrm>
            <a:off x="0" y="3220329"/>
            <a:ext cx="12192000" cy="0"/>
          </a:xfrm>
          <a:prstGeom prst="straightConnector1">
            <a:avLst/>
          </a:prstGeom>
          <a:noFill/>
          <a:ln cap="flat" cmpd="sng" w="38100">
            <a:solidFill>
              <a:srgbClr val="E46A3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chievement Special Lineal color icon" id="217" name="Google Shape;2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4223" y="5046130"/>
            <a:ext cx="1345434" cy="134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 Svg Images - Free Download on Freepik" id="222" name="Google Shape;2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992823">
            <a:off x="281543" y="2599419"/>
            <a:ext cx="4667457" cy="371191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 txBox="1"/>
          <p:nvPr/>
        </p:nvSpPr>
        <p:spPr>
          <a:xfrm>
            <a:off x="4689702" y="207219"/>
            <a:ext cx="28125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Advantages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125185" y="1003325"/>
            <a:ext cx="545918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GraBLEE provide work with large graph that contains a few hundreds nodes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1"/>
          <p:cNvSpPr txBox="1"/>
          <p:nvPr/>
        </p:nvSpPr>
        <p:spPr>
          <a:xfrm>
            <a:off x="5823858" y="1003325"/>
            <a:ext cx="636814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Convenient presentation of logs, which allows you to easily determine what went wrong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текст, снимок экрана, Шрифт, программное обеспечение&#10;&#10;Автоматически созданное описание" id="226" name="Google Shape;2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4371" y="2784317"/>
            <a:ext cx="6368142" cy="371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/>
          <p:nvPr/>
        </p:nvSpPr>
        <p:spPr>
          <a:xfrm>
            <a:off x="183738" y="5212691"/>
            <a:ext cx="486931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Availability of  detailed user-friendly manual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0 Main Person Icon Images - Computer People Icons, Minecraft Main  Character and 3D Person Icon / Newdesignfile.com" id="232" name="Google Shape;2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133" y="1035132"/>
            <a:ext cx="2596643" cy="262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 txBox="1"/>
          <p:nvPr/>
        </p:nvSpPr>
        <p:spPr>
          <a:xfrm>
            <a:off x="4689702" y="207219"/>
            <a:ext cx="28125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Advantages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nual Basic Miscellany Flat icon" id="234" name="Google Shape;23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196" y="2592465"/>
            <a:ext cx="1989780" cy="1989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st icon Royalty Free Vector Image - VectorStock" id="235" name="Google Shape;235;p12"/>
          <p:cNvPicPr preferRelativeResize="0"/>
          <p:nvPr/>
        </p:nvPicPr>
        <p:blipFill rotWithShape="1">
          <a:blip r:embed="rId5">
            <a:alphaModFix/>
          </a:blip>
          <a:srcRect b="27897" l="5869" r="26046" t="22524"/>
          <a:stretch/>
        </p:blipFill>
        <p:spPr>
          <a:xfrm>
            <a:off x="8545736" y="2527194"/>
            <a:ext cx="2869068" cy="22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 txBox="1"/>
          <p:nvPr/>
        </p:nvSpPr>
        <p:spPr>
          <a:xfrm>
            <a:off x="4097704" y="3859744"/>
            <a:ext cx="486931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Stable operations in multi-user mode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7585680" y="5212691"/>
            <a:ext cx="471984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High data transfer speed over the network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опатыч диско GIF - Копатыч Диско Качает - Discover &amp; Share GIFs" id="242" name="Google Shape;2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319" y="4355857"/>
            <a:ext cx="4024054" cy="22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3"/>
          <p:cNvSpPr txBox="1"/>
          <p:nvPr/>
        </p:nvSpPr>
        <p:spPr>
          <a:xfrm>
            <a:off x="991039" y="763075"/>
            <a:ext cx="1058019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As a result, you get on your device a fully completed cytoscape session file, which contains </a:t>
            </a:r>
            <a:r>
              <a:rPr b="1" i="0"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representative</a:t>
            </a:r>
            <a:r>
              <a:rPr b="0" i="0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and </a:t>
            </a:r>
            <a:r>
              <a:rPr b="1" i="0"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does not require pre-configuration graph visual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>
              <a:solidFill>
                <a:srgbClr val="E46A34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You can immediately open session in Cytoscape or send it to user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3"/>
          <p:cNvSpPr txBox="1"/>
          <p:nvPr/>
        </p:nvSpPr>
        <p:spPr>
          <a:xfrm>
            <a:off x="1317040" y="2451265"/>
            <a:ext cx="459382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With propoesd solution user spends around 10 seconds on manual work</a:t>
            </a:r>
            <a:endParaRPr/>
          </a:p>
        </p:txBody>
      </p:sp>
      <p:sp>
        <p:nvSpPr>
          <p:cNvPr id="245" name="Google Shape;245;p13"/>
          <p:cNvSpPr txBox="1"/>
          <p:nvPr/>
        </p:nvSpPr>
        <p:spPr>
          <a:xfrm>
            <a:off x="5086905" y="280623"/>
            <a:ext cx="28674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Conclusion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7452564" y="2730328"/>
            <a:ext cx="452946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Instead of 2-3 minutes every time after every processing step, which spends manually work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eyboard Rage Keyboard GIF - Keyboard Rage Keyboard A1Esports - Discover &amp;  Share GIFs" id="247" name="Google Shape;2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6900" y="4358354"/>
            <a:ext cx="4024053" cy="2268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st icon Royalty Free Vector Image - VectorStock" id="248" name="Google Shape;248;p13"/>
          <p:cNvPicPr preferRelativeResize="0"/>
          <p:nvPr/>
        </p:nvPicPr>
        <p:blipFill rotWithShape="1">
          <a:blip r:embed="rId5">
            <a:alphaModFix/>
          </a:blip>
          <a:srcRect b="27897" l="5869" r="26046" t="22524"/>
          <a:stretch/>
        </p:blipFill>
        <p:spPr>
          <a:xfrm>
            <a:off x="141862" y="2702067"/>
            <a:ext cx="1207361" cy="9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nail slug slow shell animals - Ecology, Environment &amp; Nature Icons" id="249" name="Google Shape;24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6693" y="2726482"/>
            <a:ext cx="1055871" cy="105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/>
        </p:nvSpPr>
        <p:spPr>
          <a:xfrm>
            <a:off x="1464815" y="602057"/>
            <a:ext cx="953461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Thank you for your attention</a:t>
            </a:r>
            <a:r>
              <a:rPr b="1" lang="en-US" sz="4800">
                <a:solidFill>
                  <a:srgbClr val="E46A34"/>
                </a:solidFill>
                <a:latin typeface="Blinker"/>
                <a:ea typeface="Blinker"/>
                <a:cs typeface="Blinker"/>
                <a:sym typeface="Blinker"/>
              </a:rPr>
              <a:t>!</a:t>
            </a:r>
            <a:endParaRPr b="1" sz="48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Копатыч | Библиотека Лосяша | Fandom" id="255" name="Google Shape;2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237780">
            <a:off x="1000641" y="1903403"/>
            <a:ext cx="1375510" cy="1380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патыч | Библиотека Лосяша | Fandom" id="256" name="Google Shape;2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1660" y="656947"/>
            <a:ext cx="827736" cy="830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патыч | Библиотека Лосяша | Fandom" id="257" name="Google Shape;2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825343">
            <a:off x="5721159" y="4331079"/>
            <a:ext cx="1286527" cy="1291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патыч | Библиотека Лосяша | Fandom" id="258" name="Google Shape;2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81026">
            <a:off x="8729054" y="4609445"/>
            <a:ext cx="1035373" cy="1032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патыч | Библиотека Лосяша | Fandom" id="259" name="Google Shape;2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212886">
            <a:off x="9774858" y="2145193"/>
            <a:ext cx="1379971" cy="13764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патыч | Библиотека Лосяша | Fandom" id="260" name="Google Shape;2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80410">
            <a:off x="6554915" y="1592606"/>
            <a:ext cx="1955963" cy="1963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патыч | Библиотека Лосяша | Fandom" id="261" name="Google Shape;2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781502">
            <a:off x="3656843" y="2533630"/>
            <a:ext cx="928748" cy="92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патыч | Библиотека Лосяша | Fandom" id="262" name="Google Shape;2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360516">
            <a:off x="2586935" y="4507983"/>
            <a:ext cx="940655" cy="938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патыч | Библиотека Лосяша | Fandom" id="263" name="Google Shape;2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176015">
            <a:off x="4704844" y="5943006"/>
            <a:ext cx="937613" cy="941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4"/>
          <p:cNvCxnSpPr/>
          <p:nvPr/>
        </p:nvCxnSpPr>
        <p:spPr>
          <a:xfrm>
            <a:off x="2130168" y="2753501"/>
            <a:ext cx="1669475" cy="167252"/>
          </a:xfrm>
          <a:prstGeom prst="straightConnector1">
            <a:avLst/>
          </a:prstGeom>
          <a:noFill/>
          <a:ln cap="flat" cmpd="sng" w="57150">
            <a:solidFill>
              <a:srgbClr val="159ADD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p14"/>
          <p:cNvCxnSpPr>
            <a:stCxn id="263" idx="2"/>
          </p:cNvCxnSpPr>
          <p:nvPr/>
        </p:nvCxnSpPr>
        <p:spPr>
          <a:xfrm flipH="1" rot="10800000">
            <a:off x="5387809" y="5183052"/>
            <a:ext cx="708300" cy="811500"/>
          </a:xfrm>
          <a:prstGeom prst="straightConnector1">
            <a:avLst/>
          </a:prstGeom>
          <a:noFill/>
          <a:ln cap="flat" cmpd="sng" w="76200">
            <a:solidFill>
              <a:srgbClr val="159ADD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66" name="Google Shape;266;p14"/>
          <p:cNvCxnSpPr/>
          <p:nvPr/>
        </p:nvCxnSpPr>
        <p:spPr>
          <a:xfrm flipH="1" rot="10800000">
            <a:off x="3390667" y="4993525"/>
            <a:ext cx="2433084" cy="133448"/>
          </a:xfrm>
          <a:prstGeom prst="straightConnector1">
            <a:avLst/>
          </a:prstGeom>
          <a:noFill/>
          <a:ln cap="flat" cmpd="sng" w="76200">
            <a:solidFill>
              <a:srgbClr val="159AD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p14"/>
          <p:cNvCxnSpPr/>
          <p:nvPr/>
        </p:nvCxnSpPr>
        <p:spPr>
          <a:xfrm flipH="1">
            <a:off x="6533965" y="3055923"/>
            <a:ext cx="826874" cy="1645164"/>
          </a:xfrm>
          <a:prstGeom prst="straightConnector1">
            <a:avLst/>
          </a:prstGeom>
          <a:noFill/>
          <a:ln cap="flat" cmpd="sng" w="76200">
            <a:solidFill>
              <a:srgbClr val="159AD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" name="Google Shape;268;p14"/>
          <p:cNvCxnSpPr/>
          <p:nvPr/>
        </p:nvCxnSpPr>
        <p:spPr>
          <a:xfrm flipH="1" rot="10800000">
            <a:off x="3127838" y="3273695"/>
            <a:ext cx="779054" cy="1478793"/>
          </a:xfrm>
          <a:prstGeom prst="straightConnector1">
            <a:avLst/>
          </a:prstGeom>
          <a:noFill/>
          <a:ln cap="flat" cmpd="sng" w="57150">
            <a:solidFill>
              <a:srgbClr val="159ADD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269" name="Google Shape;269;p14"/>
          <p:cNvCxnSpPr/>
          <p:nvPr/>
        </p:nvCxnSpPr>
        <p:spPr>
          <a:xfrm flipH="1">
            <a:off x="8320652" y="2354635"/>
            <a:ext cx="2146121" cy="108556"/>
          </a:xfrm>
          <a:prstGeom prst="straightConnector1">
            <a:avLst/>
          </a:prstGeom>
          <a:noFill/>
          <a:ln cap="flat" cmpd="sng" w="76200">
            <a:solidFill>
              <a:srgbClr val="159AD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p14"/>
          <p:cNvCxnSpPr/>
          <p:nvPr/>
        </p:nvCxnSpPr>
        <p:spPr>
          <a:xfrm flipH="1">
            <a:off x="9367178" y="3263957"/>
            <a:ext cx="735627" cy="1577168"/>
          </a:xfrm>
          <a:prstGeom prst="straightConnector1">
            <a:avLst/>
          </a:prstGeom>
          <a:noFill/>
          <a:ln cap="flat" cmpd="sng" w="57150">
            <a:solidFill>
              <a:srgbClr val="159AD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1" name="Google Shape;271;p14"/>
          <p:cNvCxnSpPr/>
          <p:nvPr/>
        </p:nvCxnSpPr>
        <p:spPr>
          <a:xfrm>
            <a:off x="6697735" y="5126973"/>
            <a:ext cx="2326484" cy="140038"/>
          </a:xfrm>
          <a:prstGeom prst="straightConnector1">
            <a:avLst/>
          </a:prstGeom>
          <a:noFill/>
          <a:ln cap="flat" cmpd="sng" w="76200">
            <a:solidFill>
              <a:srgbClr val="159ADD"/>
            </a:solidFill>
            <a:prstDash val="dashDot"/>
            <a:miter lim="800000"/>
            <a:headEnd len="sm" w="sm" type="none"/>
            <a:tailEnd len="sm" w="sm" type="none"/>
          </a:ln>
        </p:spPr>
      </p:cxnSp>
      <p:cxnSp>
        <p:nvCxnSpPr>
          <p:cNvPr id="272" name="Google Shape;272;p14"/>
          <p:cNvCxnSpPr/>
          <p:nvPr/>
        </p:nvCxnSpPr>
        <p:spPr>
          <a:xfrm flipH="1" rot="10800000">
            <a:off x="10537173" y="1355335"/>
            <a:ext cx="346850" cy="890611"/>
          </a:xfrm>
          <a:prstGeom prst="straightConnector1">
            <a:avLst/>
          </a:prstGeom>
          <a:noFill/>
          <a:ln cap="flat" cmpd="sng" w="57150">
            <a:solidFill>
              <a:srgbClr val="159ADD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Пчелиный рой | Шарарам вики | Fandom" id="273" name="Google Shape;273;p14"/>
          <p:cNvPicPr preferRelativeResize="0"/>
          <p:nvPr/>
        </p:nvPicPr>
        <p:blipFill rotWithShape="1">
          <a:blip r:embed="rId4">
            <a:alphaModFix/>
          </a:blip>
          <a:srcRect b="65207" l="21452" r="54273" t="7335"/>
          <a:stretch/>
        </p:blipFill>
        <p:spPr>
          <a:xfrm rot="-7709784">
            <a:off x="4784436" y="2510966"/>
            <a:ext cx="482306" cy="486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челиный рой | Шарарам вики | Fandom" id="274" name="Google Shape;274;p14"/>
          <p:cNvPicPr preferRelativeResize="0"/>
          <p:nvPr/>
        </p:nvPicPr>
        <p:blipFill rotWithShape="1">
          <a:blip r:embed="rId4">
            <a:alphaModFix/>
          </a:blip>
          <a:srcRect b="65207" l="21452" r="54273" t="7335"/>
          <a:stretch/>
        </p:blipFill>
        <p:spPr>
          <a:xfrm rot="8860262">
            <a:off x="1500166" y="3545445"/>
            <a:ext cx="611234" cy="619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челиный рой | Шарарам вики | Fandom" id="275" name="Google Shape;275;p14"/>
          <p:cNvPicPr preferRelativeResize="0"/>
          <p:nvPr/>
        </p:nvPicPr>
        <p:blipFill rotWithShape="1">
          <a:blip r:embed="rId4">
            <a:alphaModFix/>
          </a:blip>
          <a:srcRect b="65207" l="21452" r="54273" t="7335"/>
          <a:stretch/>
        </p:blipFill>
        <p:spPr>
          <a:xfrm rot="-5835414">
            <a:off x="1957322" y="4224483"/>
            <a:ext cx="679532" cy="6848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челиный рой | Шарарам вики | Fandom" id="276" name="Google Shape;276;p14"/>
          <p:cNvPicPr preferRelativeResize="0"/>
          <p:nvPr/>
        </p:nvPicPr>
        <p:blipFill rotWithShape="1">
          <a:blip r:embed="rId4">
            <a:alphaModFix/>
          </a:blip>
          <a:srcRect b="65207" l="21452" r="54273" t="7335"/>
          <a:stretch/>
        </p:blipFill>
        <p:spPr>
          <a:xfrm rot="-874374">
            <a:off x="5451527" y="2124279"/>
            <a:ext cx="399778" cy="405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челиный рой | Шарарам вики | Fandom" id="277" name="Google Shape;277;p14"/>
          <p:cNvPicPr preferRelativeResize="0"/>
          <p:nvPr/>
        </p:nvPicPr>
        <p:blipFill rotWithShape="1">
          <a:blip r:embed="rId4">
            <a:alphaModFix/>
          </a:blip>
          <a:srcRect b="65207" l="21452" r="54273" t="7335"/>
          <a:stretch/>
        </p:blipFill>
        <p:spPr>
          <a:xfrm rot="2070737">
            <a:off x="6146686" y="2036850"/>
            <a:ext cx="477643" cy="48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225" y="661987"/>
            <a:ext cx="6305550" cy="5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10083">
            <a:off x="-327891" y="2472252"/>
            <a:ext cx="3224436" cy="241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231254" y="543331"/>
            <a:ext cx="161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Issue #1</a:t>
            </a:r>
            <a:endParaRPr b="1" sz="18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22555" y="1005018"/>
            <a:ext cx="50854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When working with graphs, it is </a:t>
            </a:r>
            <a:r>
              <a:rPr b="1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essential to visualize</a:t>
            </a:r>
            <a:r>
              <a:rPr b="0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them regularly</a:t>
            </a:r>
            <a:r>
              <a:rPr b="0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as the empirical research method often significantly accelerates problem-solving.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784019" y="523783"/>
            <a:ext cx="14263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 sz="2400">
                <a:solidFill>
                  <a:srgbClr val="159ADD"/>
                </a:solidFill>
                <a:latin typeface="Avenir"/>
                <a:ea typeface="Avenir"/>
                <a:cs typeface="Avenir"/>
                <a:sym typeface="Avenir"/>
              </a:rPr>
              <a:t>Issue #</a:t>
            </a:r>
            <a:r>
              <a:rPr b="1" lang="en-US" sz="2400">
                <a:solidFill>
                  <a:srgbClr val="159AD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6784020" y="1005018"/>
            <a:ext cx="508542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Visualized graph data should be presented to the </a:t>
            </a: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</a:t>
            </a:r>
            <a:r>
              <a:rPr b="0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in the </a:t>
            </a:r>
            <a:r>
              <a:rPr b="1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most convenient manner</a:t>
            </a:r>
            <a:r>
              <a:rPr b="0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ensuring that the data is representative and </a:t>
            </a:r>
            <a:r>
              <a:rPr b="1" i="0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does not require pre-configuration.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>
            <a:off x="6096000" y="-79899"/>
            <a:ext cx="0" cy="693789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javascript - How to get D3.js's tidy tree graph from reducing the lateral  distance of siblings as depth increases - Stack Overflow"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05669">
            <a:off x="-1048099" y="4872043"/>
            <a:ext cx="3070758" cy="2103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 Visualization Tools - Developer Guides"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552" y="-79900"/>
            <a:ext cx="2706446" cy="950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 &amp; Engineering" id="107" name="Google Shape;1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543587">
            <a:off x="3573081" y="4059543"/>
            <a:ext cx="2520967" cy="2539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ualize Tree Based Models | Sik Flow" id="108" name="Google Shape;10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8509" y="1714512"/>
            <a:ext cx="3549649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5. Cytoscape.js and Cytoscape — Cytoscape User Manual 3.10.1 documentation" id="109" name="Google Shape;10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4480668">
            <a:off x="1805580" y="4886903"/>
            <a:ext cx="2119378" cy="20742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. Finding and Filtering Nodes and Edges — Cytoscape User Manual 3.10.1  documentation" id="110" name="Google Shape;11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84020" y="2653369"/>
            <a:ext cx="4924459" cy="307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Little Maneuver's Gonna Cost Us 51 Years | Know Your Meme" id="115" name="Google Shape;115;p3"/>
          <p:cNvPicPr preferRelativeResize="0"/>
          <p:nvPr/>
        </p:nvPicPr>
        <p:blipFill rotWithShape="1">
          <a:blip r:embed="rId3">
            <a:alphaModFix/>
          </a:blip>
          <a:srcRect b="9187" l="0" r="38" t="0"/>
          <a:stretch/>
        </p:blipFill>
        <p:spPr>
          <a:xfrm>
            <a:off x="6631266" y="3642157"/>
            <a:ext cx="5166446" cy="26284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233979" y="683397"/>
            <a:ext cx="742056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Currently, GA-team are manually using Cytoscape, which requires a significant amount of time and effort to configure styles and layouts.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компьютер, снимок экрана, текст, программное обеспечение&#10;&#10;Автоматически созданное описание" id="117" name="Google Shape;1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300" y="2096883"/>
            <a:ext cx="6725086" cy="3788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8656435" y="2017060"/>
            <a:ext cx="335635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 see that the current process of obtaining representative visual graph data in Cytoscape requires a huge number of clicks!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22952" y="0"/>
            <a:ext cx="1210450" cy="12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/>
        </p:nvSpPr>
        <p:spPr>
          <a:xfrm>
            <a:off x="158598" y="182646"/>
            <a:ext cx="16121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Issue #1</a:t>
            </a:r>
            <a:endParaRPr b="1" sz="18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6499864" y="6331686"/>
            <a:ext cx="54292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This little maneuver is gonna cost us 51 years </a:t>
            </a:r>
            <a:endParaRPr sz="20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266299" y="5978171"/>
            <a:ext cx="44033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little graph. Usually graph contains around 1 000 000 vertices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3"/>
          <p:cNvCxnSpPr/>
          <p:nvPr/>
        </p:nvCxnSpPr>
        <p:spPr>
          <a:xfrm rot="10800000">
            <a:off x="7206465" y="2690998"/>
            <a:ext cx="1234891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4" name="Google Shape;124;p3"/>
          <p:cNvSpPr txBox="1"/>
          <p:nvPr/>
        </p:nvSpPr>
        <p:spPr>
          <a:xfrm>
            <a:off x="4118008" y="126204"/>
            <a:ext cx="47063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visual graph data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/>
        </p:nvSpPr>
        <p:spPr>
          <a:xfrm>
            <a:off x="30442" y="77879"/>
            <a:ext cx="14263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lang="en-US" sz="2400">
                <a:solidFill>
                  <a:srgbClr val="159ADD"/>
                </a:solidFill>
                <a:latin typeface="Avenir"/>
                <a:ea typeface="Avenir"/>
                <a:cs typeface="Avenir"/>
                <a:sym typeface="Avenir"/>
              </a:rPr>
              <a:t>Issue #</a:t>
            </a:r>
            <a:r>
              <a:rPr b="1" lang="en-US" sz="2400">
                <a:solidFill>
                  <a:srgbClr val="159ADD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4199823" y="316945"/>
            <a:ext cx="49278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Sharing visual graph data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814376" y="1461783"/>
            <a:ext cx="263306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1. Apply layout manually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4043389" y="1463189"/>
            <a:ext cx="30319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2. Export graph data file (f.e. GML, cyjs) from Cytoscape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8626613" y="1410005"/>
            <a:ext cx="268544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3. Set styles parameters and export XML styles file from Cytoscape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graph, network, theory icon - Download on Iconfinder" id="134" name="Google Shape;1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9169" y="2784132"/>
            <a:ext cx="1076275" cy="107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ml file document icon Royalty Free Vector Image" id="135" name="Google Shape;135;p4"/>
          <p:cNvPicPr preferRelativeResize="0"/>
          <p:nvPr/>
        </p:nvPicPr>
        <p:blipFill rotWithShape="1">
          <a:blip r:embed="rId4">
            <a:alphaModFix/>
          </a:blip>
          <a:srcRect b="8809" l="0" r="0" t="0"/>
          <a:stretch/>
        </p:blipFill>
        <p:spPr>
          <a:xfrm>
            <a:off x="4687504" y="2665081"/>
            <a:ext cx="1440580" cy="1418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Xml File Icon - Download in Colored Outline Style" id="136" name="Google Shape;1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6107" y="2692333"/>
            <a:ext cx="1259871" cy="1259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4"/>
          <p:cNvCxnSpPr/>
          <p:nvPr/>
        </p:nvCxnSpPr>
        <p:spPr>
          <a:xfrm>
            <a:off x="2355259" y="2091634"/>
            <a:ext cx="554006" cy="600699"/>
          </a:xfrm>
          <a:prstGeom prst="straightConnector1">
            <a:avLst/>
          </a:prstGeom>
          <a:noFill/>
          <a:ln cap="flat" cmpd="sng" w="28575">
            <a:solidFill>
              <a:srgbClr val="159ADD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" name="Google Shape;138;p4"/>
          <p:cNvCxnSpPr/>
          <p:nvPr/>
        </p:nvCxnSpPr>
        <p:spPr>
          <a:xfrm>
            <a:off x="5407794" y="2091634"/>
            <a:ext cx="17645" cy="573447"/>
          </a:xfrm>
          <a:prstGeom prst="straightConnector1">
            <a:avLst/>
          </a:prstGeom>
          <a:noFill/>
          <a:ln cap="flat" cmpd="sng" w="28575">
            <a:solidFill>
              <a:srgbClr val="159ADD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9" name="Google Shape;139;p4"/>
          <p:cNvCxnSpPr/>
          <p:nvPr/>
        </p:nvCxnSpPr>
        <p:spPr>
          <a:xfrm flipH="1">
            <a:off x="7904934" y="2091633"/>
            <a:ext cx="501746" cy="573447"/>
          </a:xfrm>
          <a:prstGeom prst="straightConnector1">
            <a:avLst/>
          </a:prstGeom>
          <a:noFill/>
          <a:ln cap="flat" cmpd="sng" w="28575">
            <a:solidFill>
              <a:srgbClr val="159ADD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0" name="Google Shape;140;p4"/>
          <p:cNvSpPr/>
          <p:nvPr/>
        </p:nvSpPr>
        <p:spPr>
          <a:xfrm rot="-5400000">
            <a:off x="5259018" y="1771900"/>
            <a:ext cx="600701" cy="5413219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159AD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Человеческое лицо, Наушники, человек, в помещении&#10;&#10;Автоматически созданное описание" id="141" name="Google Shape;14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32593" y="2650708"/>
            <a:ext cx="2544033" cy="1433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4"/>
          <p:cNvCxnSpPr/>
          <p:nvPr/>
        </p:nvCxnSpPr>
        <p:spPr>
          <a:xfrm flipH="1">
            <a:off x="3655688" y="4836238"/>
            <a:ext cx="544135" cy="573445"/>
          </a:xfrm>
          <a:prstGeom prst="straightConnector1">
            <a:avLst/>
          </a:prstGeom>
          <a:noFill/>
          <a:ln cap="flat" cmpd="sng" w="28575">
            <a:solidFill>
              <a:srgbClr val="E46A3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3" name="Google Shape;143;p4"/>
          <p:cNvCxnSpPr/>
          <p:nvPr/>
        </p:nvCxnSpPr>
        <p:spPr>
          <a:xfrm>
            <a:off x="6916814" y="4778860"/>
            <a:ext cx="590891" cy="615951"/>
          </a:xfrm>
          <a:prstGeom prst="straightConnector1">
            <a:avLst/>
          </a:prstGeom>
          <a:noFill/>
          <a:ln cap="flat" cmpd="sng" w="28575">
            <a:solidFill>
              <a:srgbClr val="E46A3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4" name="Google Shape;144;p4"/>
          <p:cNvSpPr txBox="1"/>
          <p:nvPr/>
        </p:nvSpPr>
        <p:spPr>
          <a:xfrm>
            <a:off x="1527642" y="5467061"/>
            <a:ext cx="3897797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Option #1  Send a package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of files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User don’t want configure files!!!</a:t>
            </a:r>
            <a:endParaRPr sz="16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6177815" y="5438029"/>
            <a:ext cx="438208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Option #2 Create and send Cytoscape session file, which contains all visual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The best option!!!</a:t>
            </a:r>
            <a:endParaRPr sz="14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ox, data, delivery, file, package, packaging, transfer icon - Download on  Iconfinder" id="146" name="Google Shape;14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42" y="5086835"/>
            <a:ext cx="1601656" cy="1601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 Icon" id="147" name="Google Shape;14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72949" y="5074059"/>
            <a:ext cx="1697192" cy="1697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" id="148" name="Google Shape;14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479306">
            <a:off x="10541934" y="5517991"/>
            <a:ext cx="985969" cy="98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/>
          <p:nvPr/>
        </p:nvSpPr>
        <p:spPr>
          <a:xfrm>
            <a:off x="236844" y="544693"/>
            <a:ext cx="542494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Experience has shown that a convenient and effective </a:t>
            </a:r>
            <a:r>
              <a:rPr b="1" i="0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visualization tool is indispensable</a:t>
            </a:r>
            <a:r>
              <a:rPr b="0" i="0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in every graph problem or project!</a:t>
            </a:r>
            <a:r>
              <a:rPr lang="en-US" sz="24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 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6096000" y="360027"/>
            <a:ext cx="570607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And </a:t>
            </a:r>
            <a:r>
              <a:rPr b="1" i="0"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each time </a:t>
            </a:r>
            <a:r>
              <a:rPr b="0" i="0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creation of the necessary visualization tool was sacrificed to save time, but in the end, more time was actually spent, </a:t>
            </a:r>
            <a:r>
              <a:rPr b="1" i="0"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stepping on the same</a:t>
            </a:r>
            <a:r>
              <a:rPr b="0" i="0"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i="0"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rake</a:t>
            </a:r>
            <a:r>
              <a:rPr b="0" i="0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мультфильм, Мультфильм, графическая вставка, иллюстрация&#10;&#10;Автоматически созданное описание" id="155" name="Google Shape;15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456" y="2718582"/>
            <a:ext cx="6598664" cy="3717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/>
        </p:nvSpPr>
        <p:spPr>
          <a:xfrm>
            <a:off x="4360994" y="287725"/>
            <a:ext cx="46672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Proposed solution</a:t>
            </a:r>
            <a:endParaRPr b="1" sz="36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1016082" y="1118947"/>
            <a:ext cx="681492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	We’ve created an application </a:t>
            </a:r>
            <a:r>
              <a:rPr b="1" i="0" lang="en-US" sz="32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GraBLEE</a:t>
            </a: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that is a </a:t>
            </a:r>
            <a:r>
              <a:rPr lang="en-US" sz="32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Python wrapper </a:t>
            </a: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fast and easy </a:t>
            </a:r>
            <a:r>
              <a:rPr lang="en-US" sz="3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does all the dirty and routine work of visualizing the graph.</a:t>
            </a:r>
            <a:endParaRPr/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20834" l="22862" r="21206" t="18210"/>
          <a:stretch/>
        </p:blipFill>
        <p:spPr>
          <a:xfrm>
            <a:off x="8388524" y="967539"/>
            <a:ext cx="1706126" cy="1859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vitalizing NetworkX for Complex Network Analysis - Chan Zuckerberg  Initiative" id="163" name="Google Shape;1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005" y="5446755"/>
            <a:ext cx="3198436" cy="77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 txBox="1"/>
          <p:nvPr/>
        </p:nvSpPr>
        <p:spPr>
          <a:xfrm>
            <a:off x="566903" y="4110309"/>
            <a:ext cx="705955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This is achieved by automated work with: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s" id="165" name="Google Shape;1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4561" y="5187527"/>
            <a:ext cx="3054052" cy="116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4892" y="4799133"/>
            <a:ext cx="1781318" cy="1771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++ - Free ui icons" id="167" name="Google Shape;16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61873" y="2198223"/>
            <a:ext cx="1580590" cy="158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/>
          <p:nvPr/>
        </p:nvSpPr>
        <p:spPr>
          <a:xfrm>
            <a:off x="3898231" y="1171910"/>
            <a:ext cx="5920326" cy="1216426"/>
          </a:xfrm>
          <a:prstGeom prst="curvedDownArrow">
            <a:avLst>
              <a:gd fmla="val 9219" name="adj1"/>
              <a:gd fmla="val 50000" name="adj2"/>
              <a:gd fmla="val 30990" name="adj3"/>
            </a:avLst>
          </a:prstGeom>
          <a:solidFill>
            <a:srgbClr val="159ADD"/>
          </a:solidFill>
          <a:ln cap="flat" cmpd="sng" w="12700">
            <a:solidFill>
              <a:srgbClr val="159AD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3898231" y="268705"/>
            <a:ext cx="43955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How does it work?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 Icon | Office Iconpack | Vexels" id="174" name="Google Shape;1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027" y="1822125"/>
            <a:ext cx="3287195" cy="3287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патыч | Библиотека Лосяша | Fandom" id="175" name="Google Shape;17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36" y="3326633"/>
            <a:ext cx="1998861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graph, network, theory icon - Download on Iconfinder" id="176" name="Google Shape;1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1472" y="2901623"/>
            <a:ext cx="564099" cy="564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, html, source, source code icon - Download on Iconfinder" id="177" name="Google Shape;17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34899" y="2806000"/>
            <a:ext cx="377220" cy="377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 icon svg png free download - 5" id="178" name="Google Shape;17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8629" y="1466954"/>
            <a:ext cx="956796" cy="956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, options, preferences, settings, tools icon - Download on Iconfinder" id="179" name="Google Shape;17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37964" y="1706082"/>
            <a:ext cx="982159" cy="98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s Flat Design School Supplies Icon With Side Shadow Stock Illustration -  Download Image Now - iStock" id="180" name="Google Shape;18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45856" y="1716421"/>
            <a:ext cx="982159" cy="98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 Icon" id="181" name="Google Shape;181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22910" y="3815293"/>
            <a:ext cx="1290440" cy="13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832004">
            <a:off x="6405093" y="4347877"/>
            <a:ext cx="583205" cy="58320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 txBox="1"/>
          <p:nvPr/>
        </p:nvSpPr>
        <p:spPr>
          <a:xfrm>
            <a:off x="1762158" y="4759877"/>
            <a:ext cx="23909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GraBLEE client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638615" y="5171538"/>
            <a:ext cx="9144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user</a:t>
            </a:r>
            <a:endParaRPr sz="28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8768150" y="5326883"/>
            <a:ext cx="32695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GraBLEE server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with running cytoscape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 flipH="1">
            <a:off x="3616212" y="4286488"/>
            <a:ext cx="5766978" cy="1104557"/>
          </a:xfrm>
          <a:prstGeom prst="curvedUpArrow">
            <a:avLst>
              <a:gd fmla="val 13563" name="adj1"/>
              <a:gd fmla="val 50000" name="adj2"/>
              <a:gd fmla="val 25000" name="adj3"/>
            </a:avLst>
          </a:prstGeom>
          <a:solidFill>
            <a:srgbClr val="E46A34"/>
          </a:solidFill>
          <a:ln cap="flat" cmpd="sng" w="12700">
            <a:solidFill>
              <a:srgbClr val="E46A3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rver Dinosoft Flat icon" id="187" name="Google Shape;187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11816" y="2567358"/>
            <a:ext cx="2401481" cy="240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131820" y="1372818"/>
            <a:ext cx="4822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With the wrapper, users only need to invoke </a:t>
            </a:r>
            <a:r>
              <a:rPr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two methods </a:t>
            </a: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 obtain a fully completed Cytoscape session file.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71634" y="3513767"/>
            <a:ext cx="49553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define the process of obtaining a session as an </a:t>
            </a:r>
            <a:r>
              <a:rPr lang="en-US" sz="24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extension</a:t>
            </a: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of the networkx.Graph class.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 b="8629" l="24976" r="30971" t="37061"/>
          <a:stretch/>
        </p:blipFill>
        <p:spPr>
          <a:xfrm>
            <a:off x="5211192" y="1429305"/>
            <a:ext cx="6809174" cy="4546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asy Icon Vector Art, Icons, and Graphics for Free Download" id="195" name="Google Shape;195;p8"/>
          <p:cNvPicPr preferRelativeResize="0"/>
          <p:nvPr/>
        </p:nvPicPr>
        <p:blipFill rotWithShape="1">
          <a:blip r:embed="rId4">
            <a:alphaModFix/>
          </a:blip>
          <a:srcRect b="17120" l="0" r="0" t="0"/>
          <a:stretch/>
        </p:blipFill>
        <p:spPr>
          <a:xfrm>
            <a:off x="2738392" y="4714096"/>
            <a:ext cx="2215625" cy="183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 txBox="1"/>
          <p:nvPr/>
        </p:nvSpPr>
        <p:spPr>
          <a:xfrm>
            <a:off x="4546846" y="216982"/>
            <a:ext cx="33187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How to use it?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8"/>
          <p:cNvCxnSpPr/>
          <p:nvPr/>
        </p:nvCxnSpPr>
        <p:spPr>
          <a:xfrm>
            <a:off x="4696842" y="4810588"/>
            <a:ext cx="5145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8" name="Google Shape;198;p8"/>
          <p:cNvSpPr txBox="1"/>
          <p:nvPr/>
        </p:nvSpPr>
        <p:spPr>
          <a:xfrm>
            <a:off x="692735" y="5350060"/>
            <a:ext cx="284085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1. Set layout parameter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2. Choose styles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46A34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Ready!</a:t>
            </a:r>
            <a:endParaRPr sz="18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8"/>
          <p:cNvCxnSpPr/>
          <p:nvPr/>
        </p:nvCxnSpPr>
        <p:spPr>
          <a:xfrm>
            <a:off x="4696842" y="2843445"/>
            <a:ext cx="5145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черный, темнота&#10;&#10;Автоматически созданное описание" id="204" name="Google Shape;2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774" y="659992"/>
            <a:ext cx="10494449" cy="5911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 txBox="1"/>
          <p:nvPr/>
        </p:nvSpPr>
        <p:spPr>
          <a:xfrm>
            <a:off x="1080654" y="147589"/>
            <a:ext cx="100306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6A34"/>
                </a:solidFill>
                <a:latin typeface="Avenir"/>
                <a:ea typeface="Avenir"/>
                <a:cs typeface="Avenir"/>
                <a:sym typeface="Avenir"/>
              </a:rPr>
              <a:t>You can compare how much faster and easier it has become to get quality graph visualization</a:t>
            </a:r>
            <a:r>
              <a:rPr lang="en-US" sz="1800">
                <a:solidFill>
                  <a:srgbClr val="E46A34"/>
                </a:solidFill>
                <a:latin typeface="Blinker"/>
                <a:ea typeface="Blinker"/>
                <a:cs typeface="Blinker"/>
                <a:sym typeface="Blinker"/>
              </a:rPr>
              <a:t>!</a:t>
            </a:r>
            <a:endParaRPr sz="1800">
              <a:solidFill>
                <a:srgbClr val="E46A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2023-12-13T23:23:21Z</dcterms:created>
  <dc:creator>Mat Fiz</dc:creator>
</cp:coreProperties>
</file>